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85" r:id="rId4"/>
    <p:sldId id="281" r:id="rId6"/>
    <p:sldId id="315" r:id="rId7"/>
    <p:sldId id="313" r:id="rId8"/>
    <p:sldId id="259" r:id="rId9"/>
    <p:sldId id="310" r:id="rId10"/>
    <p:sldId id="276" r:id="rId11"/>
    <p:sldId id="270" r:id="rId12"/>
    <p:sldId id="268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9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3F3F"/>
    <a:srgbClr val="373737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6"/>
        <p:guide pos="39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890" y="2694940"/>
            <a:ext cx="8254365" cy="1468120"/>
          </a:xfrm>
        </p:spPr>
        <p:txBody>
          <a:bodyPr>
            <a:noAutofit/>
          </a:bodyPr>
          <a:lstStyle/>
          <a:p>
            <a:pPr algn="l"/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Генерация синтетического набора данных </a:t>
            </a:r>
            <a:br>
              <a:rPr lang="en-US" sz="2400"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для решения задачи получения карты глубины </a:t>
            </a:r>
            <a:br>
              <a:rPr lang="en-US" sz="2400"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по </a:t>
            </a:r>
            <a:r>
              <a:rPr lang="ru-RU" altLang="en-US" sz="2400">
                <a:latin typeface="Bahnschrift" panose="020B0502040204020203" charset="0"/>
                <a:cs typeface="Bahnschrift" panose="020B0502040204020203" charset="0"/>
              </a:rPr>
              <a:t>спутниковому снимку</a:t>
            </a:r>
            <a:endParaRPr lang="ru-RU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89890" y="311785"/>
            <a:ext cx="7075170" cy="376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ru-RU" altLang="en-US" sz="1400">
                <a:latin typeface="Bahnschrift Light" panose="020B0502040204020203" charset="0"/>
                <a:cs typeface="Bahnschrift Light" panose="020B0502040204020203" charset="0"/>
              </a:rPr>
              <a:t>МИНИСТЕРСТВО НАУКИ И ВЫСШЕГО ОБРАЗОВАНИЯ РОССИЙСКОЙ ФЕДЕРАЦИИ</a:t>
            </a:r>
            <a:endParaRPr lang="ru-RU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89890" y="688340"/>
            <a:ext cx="6373495" cy="903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 Light" panose="020B0502040204020203" charset="0"/>
                <a:cs typeface="Bahnschrift Light" panose="020B0502040204020203" charset="0"/>
              </a:rPr>
              <a:t>ФЕДЕРАЛЬНОЕ ГОСУДАРСТВЕННОЕ БЮДЖЕТНОЕ ОБРАЗОВАТЕЛЬНОЕ УЧРЕЖДЕНИЕ ВЫСШЕГО ОБРАЗОВАНИЯ «МОСКОВСКИЙ АВИАЦИОННЫЙ ИНСТИТУТ (НАЦИОНАЛЬНЫЙ ИССЛЕДОВАТЕЛЬСКИЙ УНИВЕРСИТЕТ)»</a:t>
            </a:r>
            <a:endParaRPr lang="ru-RU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89890" y="5508625"/>
            <a:ext cx="1330325" cy="570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Исполнитель</a:t>
            </a:r>
            <a:b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Группа</a:t>
            </a:r>
            <a:endParaRPr lang="ru-RU" altLang="en-US" sz="1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720215" y="5508625"/>
            <a:ext cx="2696210" cy="570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Савельев Антон Сергеевич</a:t>
            </a:r>
            <a:b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М8О-214М-22</a:t>
            </a:r>
            <a:endParaRPr lang="ru-RU" altLang="en-US" sz="14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Прямоугольник 9"/>
          <p:cNvSpPr/>
          <p:nvPr/>
        </p:nvSpPr>
        <p:spPr>
          <a:xfrm>
            <a:off x="1176020" y="1646555"/>
            <a:ext cx="2066925" cy="3521075"/>
          </a:xfrm>
          <a:prstGeom prst="rect">
            <a:avLst/>
          </a:prstGeom>
          <a:solidFill>
            <a:schemeClr val="tx1">
              <a:alpha val="0"/>
            </a:schemeClr>
          </a:solidFill>
          <a:ln w="22225" cmpd="sng">
            <a:solidFill>
              <a:schemeClr val="tx1"/>
            </a:solidFill>
            <a:prstDash val="sysDash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3" name="Изображение -2147482570"/>
          <p:cNvPicPr>
            <a:picLocks noChangeAspect="1"/>
          </p:cNvPicPr>
          <p:nvPr/>
        </p:nvPicPr>
        <p:blipFill>
          <a:blip r:embed="rId1"/>
          <a:srcRect r="55330"/>
          <a:stretch>
            <a:fillRect/>
          </a:stretch>
        </p:blipFill>
        <p:spPr>
          <a:xfrm>
            <a:off x="3970020" y="2343150"/>
            <a:ext cx="3204845" cy="1011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Изображение -2147482568"/>
          <p:cNvPicPr>
            <a:picLocks noChangeAspect="1"/>
          </p:cNvPicPr>
          <p:nvPr/>
        </p:nvPicPr>
        <p:blipFill>
          <a:blip r:embed="rId2"/>
          <a:srcRect r="55298"/>
          <a:stretch>
            <a:fillRect/>
          </a:stretch>
        </p:blipFill>
        <p:spPr>
          <a:xfrm>
            <a:off x="7490460" y="2343150"/>
            <a:ext cx="3208020" cy="1003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itle 1"/>
          <p:cNvSpPr>
            <a:spLocks noGrp="1"/>
          </p:cNvSpPr>
          <p:nvPr/>
        </p:nvSpPr>
        <p:spPr>
          <a:xfrm>
            <a:off x="7494905" y="1904365"/>
            <a:ext cx="2841625" cy="438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Dataset/DepthHighResolution</a:t>
            </a:r>
            <a:endParaRPr 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970020" y="1913255"/>
            <a:ext cx="3187700" cy="429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Dataset/ColorHighResolution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" name="Изображение -2147482570"/>
          <p:cNvPicPr>
            <a:picLocks noChangeAspect="1"/>
          </p:cNvPicPr>
          <p:nvPr/>
        </p:nvPicPr>
        <p:blipFill>
          <a:blip r:embed="rId1"/>
          <a:srcRect r="55614"/>
          <a:stretch>
            <a:fillRect/>
          </a:stretch>
        </p:blipFill>
        <p:spPr>
          <a:xfrm>
            <a:off x="3965575" y="3782695"/>
            <a:ext cx="3184525" cy="1011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-2147482568"/>
          <p:cNvPicPr>
            <a:picLocks noChangeAspect="1"/>
          </p:cNvPicPr>
          <p:nvPr/>
        </p:nvPicPr>
        <p:blipFill>
          <a:blip r:embed="rId2"/>
          <a:srcRect r="55591"/>
          <a:stretch>
            <a:fillRect/>
          </a:stretch>
        </p:blipFill>
        <p:spPr>
          <a:xfrm>
            <a:off x="7482840" y="3775075"/>
            <a:ext cx="3187700" cy="1003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7482840" y="3347085"/>
            <a:ext cx="2748280" cy="425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Dataset/DepthLowResolution</a:t>
            </a:r>
            <a:endParaRPr 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970020" y="3352800"/>
            <a:ext cx="3187700" cy="429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Dataset/ColorLowResolution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583055" y="4426585"/>
            <a:ext cx="1254125" cy="4464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1200">
                <a:latin typeface="Bahnschrift Light" panose="020B0502040204020203" charset="0"/>
                <a:cs typeface="Bahnschrift Light" panose="020B0502040204020203" charset="0"/>
              </a:rPr>
              <a:t>SatteliteShot</a:t>
            </a:r>
            <a:endParaRPr lang="en-US" altLang="en-US" sz="12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en-US" sz="1200">
                <a:latin typeface="Bahnschrift Light" panose="020B0502040204020203" charset="0"/>
                <a:cs typeface="Bahnschrift Light" panose="020B0502040204020203" charset="0"/>
              </a:rPr>
              <a:t>Generator.py</a:t>
            </a:r>
            <a:endParaRPr lang="en-US" altLang="en-US" sz="12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9" name="Изображение 8" descr="free-file-icon-1453-thu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70" y="3502660"/>
            <a:ext cx="835660" cy="83566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176020" y="5300980"/>
            <a:ext cx="225234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600">
                <a:latin typeface="Bahnschrift Light" panose="020B0502040204020203" charset="0"/>
                <a:cs typeface="Bahnschrift Light" panose="020B0502040204020203" charset="0"/>
              </a:rPr>
              <a:t>Исполняемые файлы</a:t>
            </a:r>
            <a:endParaRPr lang="ru-RU" altLang="en-US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3604260" y="5300980"/>
            <a:ext cx="216217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600">
                <a:latin typeface="Bahnschrift Light" panose="020B0502040204020203" charset="0"/>
                <a:cs typeface="Bahnschrift Light" panose="020B0502040204020203" charset="0"/>
              </a:rPr>
              <a:t>Хранилище данных</a:t>
            </a:r>
            <a:endParaRPr lang="ru-RU" altLang="en-US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604260" y="1647190"/>
            <a:ext cx="7538720" cy="3520440"/>
          </a:xfrm>
          <a:prstGeom prst="rect">
            <a:avLst/>
          </a:prstGeom>
          <a:solidFill>
            <a:schemeClr val="tx1">
              <a:alpha val="0"/>
            </a:schemeClr>
          </a:solidFill>
          <a:ln w="22225" cmpd="sng">
            <a:solidFill>
              <a:schemeClr val="tx1"/>
            </a:solidFill>
            <a:prstDash val="sysDash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6" name="Прямая со стрелкой 15"/>
          <p:cNvCxnSpPr>
            <a:stCxn id="10" idx="3"/>
            <a:endCxn id="11" idx="1"/>
          </p:cNvCxnSpPr>
          <p:nvPr/>
        </p:nvCxnSpPr>
        <p:spPr>
          <a:xfrm>
            <a:off x="3242945" y="3407410"/>
            <a:ext cx="361315" cy="0"/>
          </a:xfrm>
          <a:prstGeom prst="straightConnector1">
            <a:avLst/>
          </a:prstGeom>
          <a:ln w="22225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Образ результата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7" name="Title 1"/>
          <p:cNvSpPr>
            <a:spLocks noGrp="1"/>
          </p:cNvSpPr>
          <p:nvPr/>
        </p:nvSpPr>
        <p:spPr>
          <a:xfrm>
            <a:off x="1330960" y="2882265"/>
            <a:ext cx="1758315" cy="4464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1200">
                <a:latin typeface="Bahnschrift Light" panose="020B0502040204020203" charset="0"/>
                <a:cs typeface="Bahnschrift Light" panose="020B0502040204020203" charset="0"/>
              </a:rPr>
              <a:t>Parallel</a:t>
            </a:r>
            <a:br>
              <a:rPr lang="en-US" altLang="en-US" sz="1200"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1200">
                <a:latin typeface="Bahnschrift Light" panose="020B0502040204020203" charset="0"/>
                <a:cs typeface="Bahnschrift Light" panose="020B0502040204020203" charset="0"/>
              </a:rPr>
              <a:t>Generation.py</a:t>
            </a:r>
            <a:endParaRPr lang="en-US" altLang="en-US" sz="12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19" name="Изображение 18" descr="free-file-icon-1453-thu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70" y="1958340"/>
            <a:ext cx="835660" cy="835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4" name="Замещающее содержимое 21"/>
          <p:cNvPicPr>
            <a:picLocks noChangeAspect="1"/>
          </p:cNvPicPr>
          <p:nvPr/>
        </p:nvPicPr>
        <p:blipFill>
          <a:blip r:embed="rId1"/>
          <a:srcRect l="59" t="402" r="33"/>
          <a:stretch>
            <a:fillRect/>
          </a:stretch>
        </p:blipFill>
        <p:spPr>
          <a:xfrm>
            <a:off x="0" y="0"/>
            <a:ext cx="12226290" cy="685800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0" y="-635"/>
            <a:ext cx="12226290" cy="6858000"/>
          </a:xfrm>
          <a:prstGeom prst="rect">
            <a:avLst/>
          </a:prstGeom>
          <a:gradFill flip="none">
            <a:gsLst>
              <a:gs pos="76000">
                <a:schemeClr val="tx1"/>
              </a:gs>
              <a:gs pos="15000">
                <a:srgbClr val="202020">
                  <a:alpha val="0"/>
                </a:srgbClr>
              </a:gs>
            </a:gsLst>
            <a:lin ang="12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781685" y="1587500"/>
            <a:ext cx="5055235" cy="47224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Синтетические данные 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- это искусственные данные, которые имитируют реальные наблюдения и используются для обучения моделей машинного обучения, когда получить реальные данные сложно, дорого, затратно по времени, опасно или вовсе невозможно.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l">
              <a:lnSpc>
                <a:spcPct val="100000"/>
              </a:lnSpc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Синтетические данные генерируются быстрее, дешевле и, при необходимости, в полностью контролируемой среде.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</p:txBody>
      </p:sp>
      <p:sp>
        <p:nvSpPr>
          <p:cNvPr id="28" name="Title 1"/>
          <p:cNvSpPr>
            <a:spLocks noGrp="1"/>
          </p:cNvSpPr>
          <p:nvPr/>
        </p:nvSpPr>
        <p:spPr>
          <a:xfrm>
            <a:off x="9816465" y="6199505"/>
            <a:ext cx="216217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ru-RU" altLang="en-US" sz="1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Реальные данные</a:t>
            </a:r>
            <a:endParaRPr lang="ru-RU" altLang="en-US" sz="1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Title 1"/>
          <p:cNvSpPr>
            <a:spLocks noGrp="1"/>
          </p:cNvSpPr>
          <p:nvPr/>
        </p:nvSpPr>
        <p:spPr>
          <a:xfrm>
            <a:off x="9341485" y="2908300"/>
            <a:ext cx="263715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ru-RU" altLang="en-US" sz="1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Синтетические данные</a:t>
            </a:r>
            <a:endParaRPr lang="ru-RU" altLang="en-US" sz="1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81685" y="417830"/>
            <a:ext cx="5420995" cy="1057910"/>
          </a:xfrm>
        </p:spPr>
        <p:txBody>
          <a:bodyPr>
            <a:noAutofit/>
          </a:bodyPr>
          <a:p>
            <a:pPr algn="l"/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781685" y="1575435"/>
            <a:ext cx="10259060" cy="15424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en-US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Генерация синтетических датасетов стала возможной  благодаря появлению и распространению 3D-пакетов и игровых движков, предоставляющих разработчику открытый к алгоритмизации и автоматизации доступ к инструментам работы с 3D-графикой и изображениями.</a:t>
            </a:r>
            <a:endParaRPr lang="ru-RU" altLang="en-US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" name="Изображение 1" descr="Unity-logo"/>
          <p:cNvPicPr>
            <a:picLocks noChangeAspect="1"/>
          </p:cNvPicPr>
          <p:nvPr/>
        </p:nvPicPr>
        <p:blipFill>
          <a:blip r:embed="rId1"/>
          <a:srcRect t="15185" b="15394"/>
          <a:stretch>
            <a:fillRect/>
          </a:stretch>
        </p:blipFill>
        <p:spPr>
          <a:xfrm>
            <a:off x="6553835" y="3727450"/>
            <a:ext cx="3023235" cy="1180465"/>
          </a:xfrm>
          <a:prstGeom prst="rect">
            <a:avLst/>
          </a:prstGeom>
          <a:effectLst/>
        </p:spPr>
      </p:pic>
      <p:pic>
        <p:nvPicPr>
          <p:cNvPr id="3" name="Изображение 2" descr="blender_logo_sock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45" y="3727450"/>
            <a:ext cx="3861435" cy="11804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6570345" y="4907915"/>
            <a:ext cx="3006090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1600">
                <a:latin typeface="Bahnschrift Light" panose="020B0502040204020203" charset="0"/>
                <a:cs typeface="Bahnschrift Light" panose="020B0502040204020203" charset="0"/>
              </a:rPr>
              <a:t>Игровой движок 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Unity Engine</a:t>
            </a:r>
            <a:endParaRPr lang="en-US" alt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353945" y="4907915"/>
            <a:ext cx="302323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1600">
                <a:latin typeface="Bahnschrift Light" panose="020B0502040204020203" charset="0"/>
                <a:cs typeface="Bahnschrift Light" panose="020B0502040204020203" charset="0"/>
              </a:rPr>
              <a:t>3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D-</a:t>
            </a:r>
            <a:r>
              <a:rPr lang="ru-RU" altLang="ru-RU" sz="1600">
                <a:latin typeface="Bahnschrift Light" panose="020B0502040204020203" charset="0"/>
                <a:cs typeface="Bahnschrift Light" panose="020B0502040204020203" charset="0"/>
              </a:rPr>
              <a:t>пакет 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Blender3D</a:t>
            </a:r>
            <a:endParaRPr lang="en-US" alt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81685" y="1603375"/>
            <a:ext cx="5821680" cy="57562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Отличительная особенность синтетических данных - возможность автоматизировать процесс разметки и генерации карт.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Рендер движок делает возможным извлечение карт цвета, нормалей, затенения, глубины и других карт для отрисавонного изображения </a:t>
            </a:r>
            <a:r>
              <a:rPr lang="en-US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3D-</a:t>
            </a:r>
            <a:r>
              <a:rPr lang="ru-RU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сцены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Данная методология «сбора» данных переживает своё становление и находится на этапе внедрения в традиционный  производственный пайплайн. 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Для генерации датасета спутниковых снимков методология будет использоваться впервые. 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35900" y="1475740"/>
            <a:ext cx="3352800" cy="184404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7835900" y="3622675"/>
            <a:ext cx="3352800" cy="15906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>
          <a:xfrm>
            <a:off x="7738745" y="5516245"/>
            <a:ext cx="344995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sz="1600">
                <a:latin typeface="Bahnschrift Light" panose="020B0502040204020203" charset="0"/>
                <a:cs typeface="Bahnschrift Light" panose="020B0502040204020203" charset="0"/>
              </a:rPr>
              <a:t>Изображения с извлеченными из них картами</a:t>
            </a:r>
            <a:endParaRPr 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81685" y="1603375"/>
            <a:ext cx="5656580" cy="57562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На данный момент работа </a:t>
            </a: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High-Resolution Synthetic RGB-D Datasets for Monocular Depth Estimation 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(см. Источники и публикации) является единственным задокументированным случаем генерации синтетического датасета для задачи прогнозирования карты глубины по исходному изображению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07555" y="1603375"/>
            <a:ext cx="4257675" cy="1522730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7555" y="3402965"/>
            <a:ext cx="4257675" cy="2789555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Обзор существующих решений и подходов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3082290" cy="621665"/>
          </a:xfrm>
        </p:spPr>
        <p:txBody>
          <a:bodyPr>
            <a:noAutofit/>
          </a:bodyPr>
          <a:lstStyle/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Цель работы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870585" y="1218565"/>
            <a:ext cx="8253730" cy="16789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Разработка программного обеспечения для генерации синтетического датасета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спутниковых снимков и карт их глубины, а также автоматизация процесса сбора и накопления данных.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538480" y="2975610"/>
            <a:ext cx="3082290" cy="62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Задачи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70585" y="3675380"/>
            <a:ext cx="10374630" cy="21615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alt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Разработка алгоритма процедурной генерации геометрии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Разработка алгоритма процедурной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генерации текстур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Автоматизация процесса рендеринга, сборки и напокления данных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Обучение готовой модели прогнозирования глубины 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   на сгенерированном датасете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990600" y="1353820"/>
            <a:ext cx="10210165" cy="1694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Архитектура модели прогнозирования карты глубины находится в разработке.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На данный момент главной референсной моделью является модель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HiMODE: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Архитектура модели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Замещающее содержимое 1"/>
          <p:cNvPicPr>
            <a:picLocks noChangeAspect="1"/>
          </p:cNvPicPr>
          <p:nvPr>
            <p:ph sz="half" idx="1"/>
          </p:nvPr>
        </p:nvPicPr>
        <p:blipFill>
          <a:blip r:embed="rId1"/>
          <a:srcRect t="13668"/>
          <a:stretch>
            <a:fillRect/>
          </a:stretch>
        </p:blipFill>
        <p:spPr>
          <a:xfrm>
            <a:off x="990600" y="2457450"/>
            <a:ext cx="9592945" cy="2394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964565" y="1353820"/>
            <a:ext cx="5994400" cy="4652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altLang="en-US" sz="2000">
                <a:latin typeface="Bahnschrift SemiBold" panose="020B0502040204020203" charset="0"/>
                <a:cs typeface="Bahnschrift SemiBold" panose="020B0502040204020203" charset="0"/>
              </a:rPr>
              <a:t>Генерация ландшафта :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Шум Перлина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текстур: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Шум Уорли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Инстанциирование растительности и водоёмов: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Poison Disk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рек: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C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истема Линденмайера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урбанистических структур: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</a:rPr>
              <a:t>- Рекурентная система Линденмайера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Алгоритмы генерации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Стек технологий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964565" y="1353820"/>
            <a:ext cx="5994400" cy="4652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altLang="en-US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Разработка: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Python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Blender 3D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Развёртывание: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Git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Docker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3135</Words>
  <Application>WPS Presentation</Application>
  <PresentationFormat>宽屏</PresentationFormat>
  <Paragraphs>98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Bahnschrift</vt:lpstr>
      <vt:lpstr>Bahnschrift Light</vt:lpstr>
      <vt:lpstr>Bahnschrift SemiBold</vt:lpstr>
      <vt:lpstr>Microsoft YaHei</vt:lpstr>
      <vt:lpstr>Arial Unicode MS</vt:lpstr>
      <vt:lpstr>Calibri</vt:lpstr>
      <vt:lpstr>Office Theme</vt:lpstr>
      <vt:lpstr>Генерация синтетического набора данных  для решения задачи получения карты глубины  по спутниковому снимку</vt:lpstr>
      <vt:lpstr>Актуальность и новизна.  Практическая значимость</vt:lpstr>
      <vt:lpstr>PowerPoint 演示文稿</vt:lpstr>
      <vt:lpstr>PowerPoint 演示文稿</vt:lpstr>
      <vt:lpstr>PowerPoint 演示文稿</vt:lpstr>
      <vt:lpstr>Цель работы</vt:lpstr>
      <vt:lpstr>Архитектура модели</vt:lpstr>
      <vt:lpstr>Алгоритмы генерации</vt:lpstr>
      <vt:lpstr>Стек технологий</vt:lpstr>
      <vt:lpstr>Образ результата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antontosha123</cp:lastModifiedBy>
  <cp:revision>76</cp:revision>
  <dcterms:created xsi:type="dcterms:W3CDTF">2023-06-06T02:03:00Z</dcterms:created>
  <dcterms:modified xsi:type="dcterms:W3CDTF">2023-12-24T21:15:07Z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1049-12.2.0.13359</vt:lpwstr>
  </property>
  <property fmtid="{D5CDD505-2E9C-101B-9397-08002B2CF9AE}" pid="3" name="ICV">
    <vt:lpwstr>CFE57D2071F0498F841E92EF7CF0B20A_13</vt:lpwstr>
  </property>
</Properties>
</file>